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undefined" ContentType="hyperlink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26" Target="https://chat.openai.com/" TargetMode="External" Type="http://schemas.openxmlformats.org/officeDocument/2006/relationships/hyperlink"/><Relationship Id="rId27" Target="https://learn.microsoft.com/power-automate" TargetMode="External" Type="http://schemas.openxmlformats.org/officeDocument/2006/relationships/hyperlink"/><Relationship Id="rId28" Target="../slideLayouts/slideLayout1.xml" Type="http://schemas.openxmlformats.org/officeDocument/2006/relationships/slideLayout"/><Relationship Id="rId29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26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27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2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5.png" Type="http://schemas.openxmlformats.org/officeDocument/2006/relationships/image"/><Relationship Id="rId2" Target="../media/image6.sv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15" Target="../slideLayouts/slideLayout1.xml" Type="http://schemas.openxmlformats.org/officeDocument/2006/relationships/slideLayout"/><Relationship Id="rId16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media/image20.pn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4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28493" y="2744419"/>
            <a:ext cx="10931966" cy="83989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6615"/>
              </a:lnSpc>
              <a:buNone/>
            </a:pPr>
            <a:r>
              <a:rPr lang="en-US" b="1" sz="6750" spc="-40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for Everyday Workflows 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628493" y="3752150"/>
            <a:ext cx="10931966" cy="3418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693"/>
              </a:lnSpc>
              <a:spcBef>
                <a:spcPts val="1296"/>
              </a:spcBef>
              <a:buNone/>
            </a:pPr>
            <a:r>
              <a:rPr lang="en-US" sz="2025" spc="41" kern="0" dirty="0" smtClean="0">
                <a:solidFill>
                  <a:srgbClr val="66666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Hands-On Intro to ChatGPT + Power Automate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7559" y="3065093"/>
            <a:ext cx="3613834" cy="7499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5906"/>
              </a:lnSpc>
              <a:buNone/>
            </a:pPr>
            <a:r>
              <a:rPr lang="en-US" b="1" sz="5625" spc="-337" kern="0" dirty="0" smtClean="0">
                <a:solidFill>
                  <a:srgbClr val="00707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Demo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Automate Mini-Demo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698622" y="1571232"/>
            <a:ext cx="4014199" cy="4428018"/>
          </a:xfrm>
          <a:prstGeom prst="rect">
            <a:avLst/>
          </a:prstGeom>
          <a:solidFill>
            <a:srgbClr val="f5f5f5"/>
          </a:solidFill>
        </p:spPr>
      </p:sp>
      <p:pic>
        <p:nvPicPr>
          <p:cNvPr id="4" name="Object 3" descr="powerautomate.png">    </p:cNvPr>
          <p:cNvPicPr>
            <a:picLocks noChangeAspect="1"/>
          </p:cNvPicPr>
          <p:nvPr/>
        </p:nvPicPr>
        <p:blipFill>
          <a:blip r:embed="rId1"/>
          <a:srcRect l="891" r="891" t="0" b="0"/>
          <a:stretch/>
        </p:blipFill>
        <p:spPr>
          <a:xfrm>
            <a:off x="7698622" y="1571232"/>
            <a:ext cx="4014199" cy="442801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71357" y="2377679"/>
            <a:ext cx="7316181" cy="281976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46"/>
              </a:lnSpc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 Flow: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Trigger: New Microsoft Form response  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Action: Extract key response details  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 Automatically send a formatted summary via email to relevant staff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855660" y="6505853"/>
            <a:ext cx="142839" cy="227948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Reflection &amp; Next Steps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237815" y="2601460"/>
            <a:ext cx="8484653" cy="23849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46"/>
              </a:lnSpc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will you apply AI or automation in your work?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Resources</a:t>
            </a:r>
          </a:p>
          <a:p>
            <a:pPr algn="l" lvl="1" marL="485800" indent="-242900">
              <a:lnSpc>
                <a:spcPts val="2294"/>
              </a:lnSpc>
              <a:spcBef>
                <a:spcPts val="548"/>
              </a:spcBef>
              <a:buSzPct val="100000"/>
              <a:buChar char="•"/>
            </a:pPr>
            <a:r>
              <a:rPr lang="en-US" sz="1725" spc="3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ChatGPT: </a:t>
            </a:r>
            <a:r>
              <a:rPr lang="en-US" sz="1725" u="sng" spc="35" kern="0" dirty="0" smtClean="0">
                <a:solidFill>
                  <a:srgbClr val="11a9e2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6" invalidUrl="" action="" tgtFrame="" tooltip="" history="1" highlightClick="0" endSnd="0"/>
              </a:rPr>
              <a:t>https://chat.openai.com</a:t>
            </a:r>
          </a:p>
          <a:p>
            <a:pPr algn="l" lvl="1" marL="485800" indent="-242900">
              <a:lnSpc>
                <a:spcPts val="2294"/>
              </a:lnSpc>
              <a:spcBef>
                <a:spcPts val="405"/>
              </a:spcBef>
              <a:buSzPct val="100000"/>
              <a:buChar char="•"/>
            </a:pPr>
            <a:r>
              <a:rPr lang="en-US" sz="1725" spc="3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Automate tutorials: </a:t>
            </a:r>
            <a:r>
              <a:rPr lang="en-US" sz="1725" u="sng" spc="35" kern="0" dirty="0" smtClean="0">
                <a:solidFill>
                  <a:srgbClr val="11a9e2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7" invalidUrl="" action="" tgtFrame="" tooltip="" history="1" highlightClick="0" endSnd="0"/>
              </a:rPr>
              <a:t>https://learn.microsoft.com/power-automate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32742" y="3065093"/>
            <a:ext cx="2723469" cy="7499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5906"/>
              </a:lnSpc>
              <a:buNone/>
            </a:pPr>
            <a:r>
              <a:rPr lang="en-US" b="1" sz="5625" spc="-337" kern="0" dirty="0" smtClean="0">
                <a:solidFill>
                  <a:srgbClr val="00707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Poll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544460" y="476131"/>
            <a:ext cx="4168361" cy="59040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">    </p:cNvPr>
          <p:cNvPicPr>
            <a:picLocks noChangeAspect="1"/>
          </p:cNvPicPr>
          <p:nvPr/>
        </p:nvPicPr>
        <p:blipFill>
          <a:blip r:embed="rId1"/>
          <a:srcRect l="-11575" r="-11575" t="-85315" b="-85315"/>
          <a:stretch/>
        </p:blipFill>
        <p:spPr>
          <a:xfrm>
            <a:off x="7544460" y="476131"/>
            <a:ext cx="4168361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1221597" y="2980580"/>
            <a:ext cx="5101267" cy="46660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Thoughts?</a:t>
            </a:r>
            <a:r>
              <a:rPr lang="en-US" b="1" sz="3750" spc="-225" kern="0" dirty="0" smtClean="0">
                <a:solidFill>
                  <a:srgbClr val="33333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b="1" sz="3750" spc="-225" kern="0" dirty="0" smtClean="0">
                <a:solidFill>
                  <a:srgbClr val="00707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Questions?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221597" y="3589194"/>
            <a:ext cx="5101267" cy="30389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94"/>
              </a:lnSpc>
              <a:spcBef>
                <a:spcPts val="1097"/>
              </a:spcBef>
              <a:buNone/>
            </a:pPr>
            <a:r>
              <a:rPr lang="en-US" sz="1800" spc="36" kern="0" dirty="0" smtClean="0">
                <a:solidFill>
                  <a:srgbClr val="000000">
                    <a:alpha val="6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 ahead, share what you’re thinking!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99"/>
            <a:ext cx="11236690" cy="219015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stock-vector-raised-arms-and-hands-of-multi-ethnic-people-from-different-nations-and-continents-holding-speech-2042308538.jpg">    </p:cNvPr>
          <p:cNvPicPr>
            <a:picLocks noChangeAspect="1"/>
          </p:cNvPicPr>
          <p:nvPr/>
        </p:nvPicPr>
        <p:blipFill>
          <a:blip r:embed="rId1"/>
          <a:srcRect l="-23397" r="-23397" t="0" b="30328"/>
          <a:stretch/>
        </p:blipFill>
        <p:spPr>
          <a:xfrm>
            <a:off x="476131" y="4189999"/>
            <a:ext cx="11236690" cy="219015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962487" y="1766469"/>
            <a:ext cx="6263979" cy="46660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33333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participating!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962487" y="2375084"/>
            <a:ext cx="6263979" cy="30389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94"/>
              </a:lnSpc>
              <a:spcBef>
                <a:spcPts val="1097"/>
              </a:spcBef>
              <a:buNone/>
            </a:pPr>
            <a:r>
              <a:rPr lang="en-US" sz="1800" spc="36" kern="0" dirty="0" smtClean="0">
                <a:solidFill>
                  <a:srgbClr val="000000">
                    <a:alpha val="6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Let’s keep innovating together!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Objectives</a:t>
            </a:r>
            <a:endParaRPr lang="en-US" dirty="0"/>
          </a:p>
        </p:txBody>
      </p:sp>
      <p:pic>
        <p:nvPicPr>
          <p:cNvPr id="3" name="Object 2" descr="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87972" y="2580868"/>
            <a:ext cx="1428393" cy="142839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50420" y="4124722"/>
            <a:ext cx="2503496" cy="6717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how AI &amp; automation can streamline your work </a:t>
            </a:r>
            <a:endParaRPr lang="en-US" dirty="0"/>
          </a:p>
        </p:txBody>
      </p:sp>
      <p:pic>
        <p:nvPicPr>
          <p:cNvPr id="5" name="Object 4" descr="chat gpt-7">    </p:cNvPr>
          <p:cNvPicPr>
            <a:picLocks noChangeAspect="1"/>
          </p:cNvPicPr>
          <p:nvPr/>
        </p:nvPicPr>
        <p:blipFill>
          <a:blip r:embed="rId2"/>
          <a:srcRect l="-25758" r="-25758" t="-25877" b="-25878"/>
          <a:stretch/>
        </p:blipFill>
        <p:spPr>
          <a:xfrm>
            <a:off x="3916177" y="2580868"/>
            <a:ext cx="1428393" cy="142839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368150" y="4124722"/>
            <a:ext cx="2524446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to use ChatGPT for everyday tasks </a:t>
            </a:r>
            <a:endParaRPr lang="en-US" dirty="0"/>
          </a:p>
        </p:txBody>
      </p:sp>
      <p:pic>
        <p:nvPicPr>
          <p:cNvPr id="7" name="Object 6" descr="power automate-0">    </p:cNvPr>
          <p:cNvPicPr>
            <a:picLocks noChangeAspect="1"/>
          </p:cNvPicPr>
          <p:nvPr/>
        </p:nvPicPr>
        <p:blipFill>
          <a:blip r:embed="rId3"/>
          <a:srcRect l="-25758" r="-25758" t="-45208" b="-45208"/>
          <a:stretch/>
        </p:blipFill>
        <p:spPr>
          <a:xfrm>
            <a:off x="6844382" y="2580868"/>
            <a:ext cx="1428393" cy="142839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212556" y="4124722"/>
            <a:ext cx="2692044" cy="6717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simple automation with Power Automate </a:t>
            </a:r>
            <a:endParaRPr lang="en-US" dirty="0"/>
          </a:p>
        </p:txBody>
      </p:sp>
      <p:pic>
        <p:nvPicPr>
          <p:cNvPr id="9" name="Object 8" descr="">    </p:cNvPr>
          <p:cNvPicPr>
            <a:picLocks noChangeAspect="1"/>
          </p:cNvPicPr>
          <p:nvPr/>
        </p:nvPicPr>
        <p:blipFill>
          <a:blip r:embed="rId4"/>
          <a:srcRect l="6436" r="6436" t="9257" b="9257"/>
          <a:stretch/>
        </p:blipFill>
        <p:spPr>
          <a:xfrm>
            <a:off x="9772587" y="2580868"/>
            <a:ext cx="1428393" cy="14283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224561" y="4124722"/>
            <a:ext cx="2524446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 confidence with hands-on practice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Agenda</a:t>
            </a:r>
            <a:endParaRPr lang="en-US" dirty="0"/>
          </a:p>
        </p:txBody>
      </p:sp>
      <p:pic>
        <p:nvPicPr>
          <p:cNvPr id="3" name="Object 2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76130" y="2462787"/>
            <a:ext cx="2952012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2312" y="2835360"/>
            <a:ext cx="2513971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Pre-Training Poll   </a:t>
            </a:r>
            <a:endParaRPr lang="en-US" dirty="0"/>
          </a:p>
        </p:txBody>
      </p:sp>
      <p:pic>
        <p:nvPicPr>
          <p:cNvPr id="5" name="Object 4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688" y="2462787"/>
            <a:ext cx="2952012" cy="11903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613834" y="2725850"/>
            <a:ext cx="2199725" cy="6717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AI + Automation Matter   </a:t>
            </a:r>
            <a:endParaRPr lang="en-US" dirty="0"/>
          </a:p>
        </p:txBody>
      </p:sp>
      <p:pic>
        <p:nvPicPr>
          <p:cNvPr id="7" name="Object 6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9247" y="2462787"/>
            <a:ext cx="2952012" cy="119032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375393" y="2725850"/>
            <a:ext cx="2199725" cy="6717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ChatGPT Demo: Summarize Feedback   </a:t>
            </a:r>
            <a:endParaRPr lang="en-US" dirty="0"/>
          </a:p>
        </p:txBody>
      </p:sp>
      <p:pic>
        <p:nvPicPr>
          <p:cNvPr id="9" name="Object 8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0806" y="2462787"/>
            <a:ext cx="2961534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9136953" y="2835360"/>
            <a:ext cx="2199725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Challenge: Create Prompts   </a:t>
            </a:r>
            <a:endParaRPr lang="en-US" dirty="0"/>
          </a:p>
        </p:txBody>
      </p:sp>
      <p:pic>
        <p:nvPicPr>
          <p:cNvPr id="11" name="Object 10" descr="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6909" y="3748341"/>
            <a:ext cx="2961534" cy="119032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2233054" y="4120913"/>
            <a:ext cx="2199725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Automate Mini-Demo     </a:t>
            </a:r>
            <a:endParaRPr lang="en-US" dirty="0"/>
          </a:p>
        </p:txBody>
      </p:sp>
      <p:pic>
        <p:nvPicPr>
          <p:cNvPr id="13" name="Object 12" descr="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8468" y="3748341"/>
            <a:ext cx="2961534" cy="11903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994614" y="4120913"/>
            <a:ext cx="2199725" cy="4478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Post-Training Poll     </a:t>
            </a:r>
            <a:endParaRPr lang="en-US" dirty="0"/>
          </a:p>
        </p:txBody>
      </p:sp>
      <p:pic>
        <p:nvPicPr>
          <p:cNvPr id="15" name="Object 14" descr="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0033" y="3748341"/>
            <a:ext cx="2952012" cy="1190327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7756173" y="4235185"/>
            <a:ext cx="2199725" cy="223901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764"/>
              </a:lnSpc>
              <a:buNone/>
            </a:pPr>
            <a:r>
              <a:rPr lang="en-US" b="1" sz="1800" spc="-54" kern="0" dirty="0" smtClean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Reflection &amp; Q&amp;A  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32742" y="3065093"/>
            <a:ext cx="2723469" cy="7499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5906"/>
              </a:lnSpc>
              <a:buNone/>
            </a:pPr>
            <a:r>
              <a:rPr lang="en-US" b="1" sz="5625" spc="-337" kern="0" dirty="0" smtClean="0">
                <a:solidFill>
                  <a:srgbClr val="00707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Poll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AI + Automation Matter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096637"/>
            <a:ext cx="5446938" cy="13878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46"/>
              </a:lnSpc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time on repetitive tasks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higher-value work  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3096637"/>
            <a:ext cx="5446938" cy="138780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46"/>
              </a:lnSpc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accuracy &amp; consistency  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 smarter, not harder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1" cy="128555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Object 2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ChatGPT Demo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285303" y="1761684"/>
            <a:ext cx="8427518" cy="4618470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3570982" y="2742514"/>
            <a:ext cx="8641777" cy="933217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112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Task: Summarize student feedback     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570982" y="3896179"/>
            <a:ext cx="8641777" cy="154171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 marL="242900" indent="-242900">
              <a:lnSpc>
                <a:spcPts val="2992"/>
              </a:lnSpc>
              <a:spcBef>
                <a:spcPts val="1702"/>
              </a:spcBef>
              <a:buSzPct val="100000"/>
              <a:buChar char="•"/>
            </a:pPr>
            <a:r>
              <a:rPr lang="en-US" sz="2250" spc="45" kern="0" dirty="0" smtClean="0">
                <a:solidFill>
                  <a:srgbClr val="66666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 is often long and scattered</a:t>
            </a:r>
          </a:p>
          <a:p>
            <a:pPr algn="l" marL="242900" indent="-242900">
              <a:lnSpc>
                <a:spcPts val="2992"/>
              </a:lnSpc>
              <a:spcBef>
                <a:spcPts val="1551"/>
              </a:spcBef>
              <a:buSzPct val="100000"/>
              <a:buChar char="•"/>
            </a:pPr>
            <a:r>
              <a:rPr lang="en-US" sz="2250" spc="45" kern="0" dirty="0" smtClean="0">
                <a:solidFill>
                  <a:srgbClr val="66666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ChatGPT can quickly extract key points</a:t>
            </a:r>
          </a:p>
          <a:p>
            <a:pPr algn="l" marL="242900" indent="-242900">
              <a:lnSpc>
                <a:spcPts val="2992"/>
              </a:lnSpc>
              <a:spcBef>
                <a:spcPts val="1551"/>
              </a:spcBef>
              <a:buSzPct val="100000"/>
              <a:buChar char="•"/>
            </a:pPr>
            <a:r>
              <a:rPr lang="en-US" sz="2250" spc="45" kern="0" dirty="0" smtClean="0">
                <a:solidFill>
                  <a:srgbClr val="66666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 prompt: “Summarize this feedback for me.”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1761684"/>
            <a:ext cx="2809173" cy="4618470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sp>
        <p:nvSpPr>
          <p:cNvPr id="8" name="Object 7"/>
          <p:cNvSpPr/>
          <p:nvPr/>
        </p:nvSpPr>
        <p:spPr>
          <a:xfrm>
            <a:off x="728396" y="2952856"/>
            <a:ext cx="2304643" cy="145337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Screenshot 2025-07-02 184807.png">    </p:cNvPr>
          <p:cNvPicPr>
            <a:picLocks noChangeAspect="1"/>
          </p:cNvPicPr>
          <p:nvPr/>
        </p:nvPicPr>
        <p:blipFill>
          <a:blip r:embed="rId1"/>
          <a:srcRect l="2293" r="2293" t="-14787" b="-14787"/>
          <a:stretch/>
        </p:blipFill>
        <p:spPr>
          <a:xfrm>
            <a:off x="728396" y="2952856"/>
            <a:ext cx="2304643" cy="1453378"/>
          </a:xfrm>
          <a:prstGeom prst="rect">
            <a:avLst/>
          </a:prstGeom>
        </p:spPr>
      </p:pic>
      <p:pic>
        <p:nvPicPr>
          <p:cNvPr id="10" name="Object 9" descr="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0" y="2858333"/>
            <a:ext cx="2809171" cy="2425054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87559" y="3065093"/>
            <a:ext cx="3613834" cy="74990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5906"/>
              </a:lnSpc>
              <a:buNone/>
            </a:pPr>
            <a:r>
              <a:rPr lang="en-US" b="1" sz="5625" spc="-337" kern="0" dirty="0" smtClean="0">
                <a:solidFill>
                  <a:srgbClr val="00707d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Demo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Challenge Instructions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7698622" y="1571232"/>
            <a:ext cx="4014199" cy="2166396"/>
          </a:xfrm>
          <a:prstGeom prst="rect">
            <a:avLst/>
          </a:prstGeom>
          <a:solidFill>
            <a:srgbClr val="f5f5f5"/>
          </a:solidFill>
        </p:spPr>
      </p:sp>
      <p:pic>
        <p:nvPicPr>
          <p:cNvPr id="4" name="Object 3" descr="">    </p:cNvPr>
          <p:cNvPicPr>
            <a:picLocks noChangeAspect="1"/>
          </p:cNvPicPr>
          <p:nvPr/>
        </p:nvPicPr>
        <p:blipFill>
          <a:blip r:embed="rId1"/>
          <a:srcRect l="0" r="0" t="16283" b="16283"/>
          <a:stretch/>
        </p:blipFill>
        <p:spPr>
          <a:xfrm>
            <a:off x="7698622" y="1571232"/>
            <a:ext cx="4014199" cy="21663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698622" y="3832854"/>
            <a:ext cx="1959486" cy="2166396"/>
          </a:xfrm>
          <a:prstGeom prst="rect">
            <a:avLst/>
          </a:prstGeom>
          <a:solidFill>
            <a:srgbClr val="f5f5f5"/>
          </a:solidFill>
        </p:spPr>
      </p:sp>
      <p:pic>
        <p:nvPicPr>
          <p:cNvPr id="6" name="Object 5" descr="chat gpt-7">    </p:cNvPr>
          <p:cNvPicPr>
            <a:picLocks noChangeAspect="1"/>
          </p:cNvPicPr>
          <p:nvPr/>
        </p:nvPicPr>
        <p:blipFill>
          <a:blip r:embed="rId2"/>
          <a:srcRect l="-25758" r="-25758" t="-33890" b="-33890"/>
          <a:stretch/>
        </p:blipFill>
        <p:spPr>
          <a:xfrm>
            <a:off x="7698622" y="3832854"/>
            <a:ext cx="1959486" cy="2166396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9753335" y="3832854"/>
            <a:ext cx="1959486" cy="2166396"/>
          </a:xfrm>
          <a:prstGeom prst="rect">
            <a:avLst/>
          </a:prstGeom>
          <a:solidFill>
            <a:srgbClr val="f5f5f5"/>
          </a:solidFill>
        </p:spPr>
      </p:sp>
      <p:pic>
        <p:nvPicPr>
          <p:cNvPr id="8" name="Object 7" descr="lightbulb-innovation-icon-vector-43496336.jpg">    </p:cNvPr>
          <p:cNvPicPr>
            <a:picLocks noChangeAspect="1"/>
          </p:cNvPicPr>
          <p:nvPr/>
        </p:nvPicPr>
        <p:blipFill>
          <a:blip r:embed="rId3"/>
          <a:srcRect l="11117" r="10354" t="5523" b="14012"/>
          <a:stretch/>
        </p:blipFill>
        <p:spPr>
          <a:xfrm>
            <a:off x="9753335" y="3832854"/>
            <a:ext cx="1959486" cy="216639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571357" y="2030103"/>
            <a:ext cx="7316181" cy="351491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646"/>
              </a:lnSpc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 in pairs or groups of 3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prompts for ChatGPT</a:t>
            </a:r>
          </a:p>
          <a:p>
            <a:pPr algn="l" lvl="1" marL="485800" indent="-242900">
              <a:lnSpc>
                <a:spcPts val="2294"/>
              </a:lnSpc>
              <a:spcBef>
                <a:spcPts val="548"/>
              </a:spcBef>
              <a:buSzPct val="100000"/>
              <a:buChar char="•"/>
            </a:pPr>
            <a:r>
              <a:rPr lang="en-US" sz="1725" spc="3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Draft polite email reminders</a:t>
            </a:r>
          </a:p>
          <a:p>
            <a:pPr algn="l" lvl="1" marL="485800" indent="-242900">
              <a:lnSpc>
                <a:spcPts val="2294"/>
              </a:lnSpc>
              <a:spcBef>
                <a:spcPts val="405"/>
              </a:spcBef>
              <a:buSzPct val="100000"/>
              <a:buChar char="•"/>
            </a:pPr>
            <a:r>
              <a:rPr lang="en-US" sz="1725" spc="3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Summarize meeting notes</a:t>
            </a:r>
          </a:p>
          <a:p>
            <a:pPr algn="l" lvl="1" marL="485800" indent="-242900">
              <a:lnSpc>
                <a:spcPts val="2294"/>
              </a:lnSpc>
              <a:spcBef>
                <a:spcPts val="405"/>
              </a:spcBef>
              <a:buSzPct val="100000"/>
              <a:buChar char="•"/>
            </a:pPr>
            <a:r>
              <a:rPr lang="en-US" sz="1725" spc="3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Generate FAQs</a:t>
            </a:r>
          </a:p>
          <a:p>
            <a:pPr algn="l" marL="242900" indent="-242900">
              <a:lnSpc>
                <a:spcPts val="2646"/>
              </a:lnSpc>
              <a:spcBef>
                <a:spcPts val="2791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prompts </a:t>
            </a:r>
          </a:p>
          <a:p>
            <a:pPr algn="l" marL="242900" indent="-242900">
              <a:lnSpc>
                <a:spcPts val="2646"/>
              </a:lnSpc>
              <a:spcBef>
                <a:spcPts val="2934"/>
              </a:spcBef>
              <a:buSzPct val="100000"/>
              <a:buChar char="•"/>
            </a:pPr>
            <a:r>
              <a:rPr lang="en-US" b="1" sz="2700" spc="-81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your best prompt &amp; output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8995"/>
            <a:ext cx="12188952" cy="46660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3675"/>
              </a:lnSpc>
              <a:buNone/>
            </a:pPr>
            <a:r>
              <a:rPr lang="en-US" b="1" sz="3750" spc="-225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ChatGPT Responsibly</a:t>
            </a:r>
            <a:r>
              <a:rPr lang="en-US" b="1" sz="3750" spc="-225" kern="0" dirty="0" smtClean="0">
                <a:solidFill>
                  <a:srgbClr val="33333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 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024872"/>
            <a:ext cx="12188952" cy="3166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494"/>
              </a:lnSpc>
              <a:spcBef>
                <a:spcPts val="1075"/>
              </a:spcBef>
              <a:buNone/>
            </a:pPr>
            <a:r>
              <a:rPr lang="en-US" sz="1875" spc="38" kern="0" dirty="0" smtClean="0">
                <a:solidFill>
                  <a:srgbClr val="000000">
                    <a:alpha val="6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 &amp; Caution  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742639"/>
            <a:ext cx="5618345" cy="4256611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476131" y="1742639"/>
            <a:ext cx="5618345" cy="4256611"/>
          </a:xfrm>
          <a:prstGeom prst="roundRect">
            <a:avLst/>
          </a:prstGeom>
          <a:solidFill>
            <a:srgbClr val="fa7b00"/>
          </a:solidFill>
        </p:spPr>
      </p:sp>
      <p:pic>
        <p:nvPicPr>
          <p:cNvPr id="6" name="Object 5" descr="">    </p:cNvPr>
          <p:cNvPicPr>
            <a:picLocks noChangeAspect="1"/>
          </p:cNvPicPr>
          <p:nvPr/>
        </p:nvPicPr>
        <p:blipFill>
          <a:blip r:embed="rId1"/>
          <a:srcRect l="6690" r="6690" t="0" b="0"/>
          <a:stretch/>
        </p:blipFill>
        <p:spPr>
          <a:xfrm>
            <a:off x="476131" y="1742639"/>
            <a:ext cx="5618345" cy="4256611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6094476" y="1742639"/>
            <a:ext cx="5618345" cy="4256611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sp>
        <p:nvSpPr>
          <p:cNvPr id="8" name="Object 7"/>
          <p:cNvSpPr/>
          <p:nvPr/>
        </p:nvSpPr>
        <p:spPr>
          <a:xfrm>
            <a:off x="6380155" y="2032365"/>
            <a:ext cx="5551687" cy="3681683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 marL="242900" indent="-242900">
              <a:lnSpc>
                <a:spcPts val="2394"/>
              </a:lnSpc>
              <a:buSzPct val="100000"/>
              <a:buChar char="•"/>
            </a:pP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</a:t>
            </a:r>
            <a:r>
              <a:rPr lang="en-US" b="1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hallucinate facts</a:t>
            </a: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 give outdated info </a:t>
            </a:r>
          </a:p>
          <a:p>
            <a:pPr algn="l" marL="242900" indent="-242900">
              <a:lnSpc>
                <a:spcPts val="2394"/>
              </a:lnSpc>
              <a:spcBef>
                <a:spcPts val="1241"/>
              </a:spcBef>
              <a:buSzPct val="100000"/>
              <a:buChar char="•"/>
            </a:pP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Always </a:t>
            </a:r>
            <a:r>
              <a:rPr lang="en-US" b="1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verify important details</a:t>
            </a: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 before acting on them </a:t>
            </a:r>
          </a:p>
          <a:p>
            <a:pPr algn="l" marL="242900" indent="-242900">
              <a:lnSpc>
                <a:spcPts val="2394"/>
              </a:lnSpc>
              <a:spcBef>
                <a:spcPts val="1241"/>
              </a:spcBef>
              <a:buSzPct val="100000"/>
              <a:buChar char="•"/>
            </a:pP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AI as a </a:t>
            </a:r>
            <a:r>
              <a:rPr lang="en-US" b="1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starting point</a:t>
            </a: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not the final authority </a:t>
            </a:r>
          </a:p>
          <a:p>
            <a:pPr algn="l" marL="242900" indent="-242900">
              <a:lnSpc>
                <a:spcPts val="2394"/>
              </a:lnSpc>
              <a:spcBef>
                <a:spcPts val="1241"/>
              </a:spcBef>
              <a:buSzPct val="100000"/>
              <a:buChar char="•"/>
            </a:pP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 </a:t>
            </a:r>
            <a:r>
              <a:rPr lang="en-US" b="1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confidential or sensitive data</a:t>
            </a: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 — don’t share private info in prompts </a:t>
            </a:r>
          </a:p>
          <a:p>
            <a:pPr algn="l" marL="242900" indent="-242900">
              <a:lnSpc>
                <a:spcPts val="2394"/>
              </a:lnSpc>
              <a:spcBef>
                <a:spcPts val="1241"/>
              </a:spcBef>
              <a:buSzPct val="100000"/>
              <a:buChar char="•"/>
            </a:pPr>
            <a:r>
              <a:rPr lang="en-US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 AI insights with </a:t>
            </a:r>
            <a:r>
              <a:rPr lang="en-US" b="1" sz="1800" spc="36" kern="0" dirty="0" smtClean="0">
                <a:solidFill>
                  <a:srgbClr val="15396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own judgment and expertise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1855660" y="6505853"/>
            <a:ext cx="142839" cy="227948"/>
          </a:xfrm>
          <a:prstGeom prst="rect">
            <a:avLst/>
          </a:prstGeom>
          <a:noFill/>
        </p:spPr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11826240" y="6515100"/>
            <a:ext cx="800000" cy="3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0"/>
            </a:ext>
          </a:extLst>
        </p:spPr>
        <p:txBody>
          <a:bodyPr/>
          <a:lstStyle>
            <a:lvl1pPr>
              <a:defRPr sz="1100"/>
            </a:lvl1pPr>
          </a:lstStyle>
          <a:p>
            <a:fld id="{F7021451-1387-4CA6-816F-3879F97B5CBC}" type="slidenum">
              <a:rPr lang="en-US" smtClean="0"/>
              <a:t/>
            </a:fld>
            <a:endParaRPr lang="en-US"/>
          </a:p>
        </p:txBody>
      </p:sp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Everyday Workflows</dc:title>
  <dc:subject>AI for Everyday Workflows</dc:subject>
  <dc:creator>Daphne D</dc:creator>
  <cp:lastModifiedBy>Daphne D</cp:lastModifiedBy>
  <cp:revision>1</cp:revision>
  <dcterms:created xsi:type="dcterms:W3CDTF">2025-07-02T12:46:13.158Z</dcterms:created>
  <dcterms:modified xsi:type="dcterms:W3CDTF">2025-07-02T12:46:13.158Z</dcterms:modified>
</cp:coreProperties>
</file>